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2"/>
  </p:notesMasterIdLst>
  <p:handoutMasterIdLst>
    <p:handoutMasterId r:id="rId13"/>
  </p:handoutMasterIdLst>
  <p:sldIdLst>
    <p:sldId id="280" r:id="rId2"/>
    <p:sldId id="319" r:id="rId3"/>
    <p:sldId id="320" r:id="rId4"/>
    <p:sldId id="321" r:id="rId5"/>
    <p:sldId id="322" r:id="rId6"/>
    <p:sldId id="323" r:id="rId7"/>
    <p:sldId id="324" r:id="rId8"/>
    <p:sldId id="325" r:id="rId9"/>
    <p:sldId id="318" r:id="rId10"/>
    <p:sldId id="301" r:id="rId11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4372"/>
    <a:srgbClr val="893168"/>
    <a:srgbClr val="C2714F"/>
    <a:srgbClr val="0F4C5C"/>
    <a:srgbClr val="BA324F"/>
    <a:srgbClr val="F6C5AF"/>
    <a:srgbClr val="E36414"/>
    <a:srgbClr val="FCEC52"/>
    <a:srgbClr val="3B7080"/>
    <a:srgbClr val="2E52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7"/>
    <p:restoredTop sz="89416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7/20/19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Architecture and Processes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70F0E-8566-E649-A0D1-E9731724F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0FAC41-7038-CF4B-9723-2D73074FA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582" y="2316162"/>
            <a:ext cx="16716111" cy="937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4735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70F0E-8566-E649-A0D1-E9731724F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0FAC41-7038-CF4B-9723-2D73074FA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582" y="2316162"/>
            <a:ext cx="16716111" cy="937895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0038C38-B9DF-7F47-87A2-A6D008F916C0}"/>
              </a:ext>
            </a:extLst>
          </p:cNvPr>
          <p:cNvSpPr/>
          <p:nvPr/>
        </p:nvSpPr>
        <p:spPr>
          <a:xfrm>
            <a:off x="2713037" y="9621086"/>
            <a:ext cx="17578256" cy="858753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9B9A7B7-28A3-4741-9205-AEA91AC3854A}"/>
              </a:ext>
            </a:extLst>
          </p:cNvPr>
          <p:cNvSpPr/>
          <p:nvPr/>
        </p:nvSpPr>
        <p:spPr>
          <a:xfrm>
            <a:off x="2713037" y="7858209"/>
            <a:ext cx="17578256" cy="858753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DEF8872-79FF-E345-A838-8C359AE7E88A}"/>
              </a:ext>
            </a:extLst>
          </p:cNvPr>
          <p:cNvSpPr/>
          <p:nvPr/>
        </p:nvSpPr>
        <p:spPr>
          <a:xfrm>
            <a:off x="2713037" y="4962609"/>
            <a:ext cx="17578256" cy="858753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1682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7C19D-0310-7D4E-8AF4-3E5E94FBF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etl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0CA22-080F-134D-8BE4-2223DD6BD9DC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b="1" u="sng" dirty="0"/>
              <a:t>Extract</a:t>
            </a:r>
            <a:r>
              <a:rPr lang="en-US" dirty="0"/>
              <a:t> – data from source table</a:t>
            </a:r>
          </a:p>
          <a:p>
            <a:r>
              <a:rPr lang="en-US" b="1" u="sng" dirty="0"/>
              <a:t>Transform</a:t>
            </a:r>
            <a:r>
              <a:rPr lang="en-US" dirty="0"/>
              <a:t> – for business use</a:t>
            </a:r>
          </a:p>
          <a:p>
            <a:r>
              <a:rPr lang="en-US" b="1" u="sng" dirty="0"/>
              <a:t>Load</a:t>
            </a:r>
            <a:r>
              <a:rPr lang="en-US" dirty="0"/>
              <a:t> – to target table in the data warehouse or different locations outside the data warehouse</a:t>
            </a:r>
          </a:p>
          <a:p>
            <a:r>
              <a:rPr lang="en-US" dirty="0"/>
              <a:t>Set up as jobs on a schedule (or via some other trigger)</a:t>
            </a:r>
          </a:p>
          <a:p>
            <a:pPr lvl="1"/>
            <a:r>
              <a:rPr lang="en-US" dirty="0"/>
              <a:t>ETL jobs may include data already in the data warehouse</a:t>
            </a:r>
          </a:p>
        </p:txBody>
      </p:sp>
    </p:spTree>
    <p:extLst>
      <p:ext uri="{BB962C8B-B14F-4D97-AF65-F5344CB8AC3E}">
        <p14:creationId xmlns:p14="http://schemas.microsoft.com/office/powerpoint/2010/main" val="4069423769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AADB3-B2DB-A94C-AF19-F021FADA0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76BF7E-C1A7-6D47-9D13-EF43B023EF0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6600" dirty="0"/>
              <a:t>Primary purpose of an ETL process</a:t>
            </a:r>
          </a:p>
          <a:p>
            <a:r>
              <a:rPr lang="en-US" sz="6600" dirty="0"/>
              <a:t>One or more steps to modify the data</a:t>
            </a:r>
          </a:p>
          <a:p>
            <a:r>
              <a:rPr lang="en-US" sz="6600" dirty="0"/>
              <a:t>Typically done using Structured Query Language (SQL)</a:t>
            </a:r>
          </a:p>
          <a:p>
            <a:r>
              <a:rPr lang="en-US" sz="6600" dirty="0"/>
              <a:t>Other types of systems now available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7C2DAD-7CA1-234C-BFFC-91560124B0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C0F2AD3-925C-A142-A279-F47F30010DB9}"/>
              </a:ext>
            </a:extLst>
          </p:cNvPr>
          <p:cNvSpPr/>
          <p:nvPr/>
        </p:nvSpPr>
        <p:spPr>
          <a:xfrm>
            <a:off x="11628437" y="2239962"/>
            <a:ext cx="10896600" cy="9906000"/>
          </a:xfrm>
          <a:prstGeom prst="roundRect">
            <a:avLst>
              <a:gd name="adj" fmla="val 4212"/>
            </a:avLst>
          </a:prstGeom>
          <a:solidFill>
            <a:srgbClr val="F6C5A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i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Translating coded values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for example, the source system is storing “M” for man and “W” for woman, but the data warehouse wants to store the value 1 for man and 2 for woman.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i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Mapping of values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For example, mapping of the values “Man,” “M” and “Mr.” into the new value 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i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Calculating a new calculated value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For example, sales = number × unit price.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i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Joining from different sources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For example, to look‐up or merge.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i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Summing up of several rows of data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For example, total sales for all regions.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i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Generating a surrogate key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–This is a unique value attributed to a row or an object in the database. The surrogate key is not in the source system; it is attributed by the ETL tool.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i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Transposing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Changing multiple columns to multiple rows or vice versa.</a:t>
            </a:r>
          </a:p>
        </p:txBody>
      </p:sp>
    </p:spTree>
    <p:extLst>
      <p:ext uri="{BB962C8B-B14F-4D97-AF65-F5344CB8AC3E}">
        <p14:creationId xmlns:p14="http://schemas.microsoft.com/office/powerpoint/2010/main" val="104007029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8D57D-D924-3844-8F72-B09403D39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7098E-73B7-5146-A9D4-B153C186F971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At the end of the process, the transformed data is loaded into a specific target table in the data warehouse</a:t>
            </a:r>
          </a:p>
          <a:p>
            <a:r>
              <a:rPr lang="en-US" dirty="0"/>
              <a:t>Data in the target table is either replaced or appended to (so long as it is an existing target)</a:t>
            </a:r>
          </a:p>
        </p:txBody>
      </p:sp>
    </p:spTree>
    <p:extLst>
      <p:ext uri="{BB962C8B-B14F-4D97-AF65-F5344CB8AC3E}">
        <p14:creationId xmlns:p14="http://schemas.microsoft.com/office/powerpoint/2010/main" val="69471073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CE58F-EA51-2241-B72B-D7ECEFBD4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ETL processes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EC56A0-1EC5-D24A-A7DE-B453B1155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710" y="2697162"/>
            <a:ext cx="13579856" cy="2082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3B819A9-00DA-D34D-BC73-14AE83D469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328" y="5858230"/>
            <a:ext cx="13589237" cy="572509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8967D70-B817-B245-8481-CADC1B2059EC}"/>
              </a:ext>
            </a:extLst>
          </p:cNvPr>
          <p:cNvCxnSpPr/>
          <p:nvPr/>
        </p:nvCxnSpPr>
        <p:spPr>
          <a:xfrm>
            <a:off x="2865437" y="5287962"/>
            <a:ext cx="1882140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2405459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CB5D4-800E-E549-9BE3-5E5008DC7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timing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70A306B-3CE7-8C49-B280-FBD0150D52D3}"/>
              </a:ext>
            </a:extLst>
          </p:cNvPr>
          <p:cNvSpPr/>
          <p:nvPr/>
        </p:nvSpPr>
        <p:spPr>
          <a:xfrm>
            <a:off x="1170463" y="5330170"/>
            <a:ext cx="21068349" cy="1600200"/>
          </a:xfrm>
          <a:prstGeom prst="roundRect">
            <a:avLst/>
          </a:prstGeom>
          <a:solidFill>
            <a:srgbClr val="454372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400" dirty="0"/>
              <a:t>Scheduled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31407A6-1E98-334C-8CF3-18894F6D0ECD}"/>
              </a:ext>
            </a:extLst>
          </p:cNvPr>
          <p:cNvSpPr/>
          <p:nvPr/>
        </p:nvSpPr>
        <p:spPr>
          <a:xfrm>
            <a:off x="1168009" y="8682970"/>
            <a:ext cx="21068349" cy="1600200"/>
          </a:xfrm>
          <a:prstGeom prst="roundRect">
            <a:avLst/>
          </a:prstGeom>
          <a:solidFill>
            <a:srgbClr val="0F4C5C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400" dirty="0"/>
              <a:t>Triggered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D7CA95-09AA-3A47-AA81-3DD998D06C2B}"/>
              </a:ext>
            </a:extLst>
          </p:cNvPr>
          <p:cNvSpPr txBox="1"/>
          <p:nvPr/>
        </p:nvSpPr>
        <p:spPr>
          <a:xfrm>
            <a:off x="1168008" y="6978531"/>
            <a:ext cx="210683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Happen at a time specified by the ETL developer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Pull data from tables as they exist at run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B12306-53B8-5B40-9A92-692A144AAB06}"/>
              </a:ext>
            </a:extLst>
          </p:cNvPr>
          <p:cNvSpPr txBox="1"/>
          <p:nvPr/>
        </p:nvSpPr>
        <p:spPr>
          <a:xfrm>
            <a:off x="1168008" y="10359370"/>
            <a:ext cx="210683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Process will run based on a specified trigger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Often the trigger will be an update from one of the inputs to the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All other tables are loaded in their current form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5824DB6-CA77-FC41-8DA0-5E61077E6126}"/>
              </a:ext>
            </a:extLst>
          </p:cNvPr>
          <p:cNvSpPr/>
          <p:nvPr/>
        </p:nvSpPr>
        <p:spPr>
          <a:xfrm>
            <a:off x="1168008" y="2053570"/>
            <a:ext cx="21068349" cy="1600200"/>
          </a:xfrm>
          <a:prstGeom prst="roundRect">
            <a:avLst/>
          </a:prstGeom>
          <a:solidFill>
            <a:srgbClr val="893168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400" dirty="0"/>
              <a:t>Realtime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CB0C3A-3F9E-EA44-88E5-B1C61A2D65F4}"/>
              </a:ext>
            </a:extLst>
          </p:cNvPr>
          <p:cNvSpPr txBox="1"/>
          <p:nvPr/>
        </p:nvSpPr>
        <p:spPr>
          <a:xfrm>
            <a:off x="1165553" y="3701931"/>
            <a:ext cx="210683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Happen as the data is accessed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Pull data from tables as they exist at run time</a:t>
            </a:r>
          </a:p>
        </p:txBody>
      </p:sp>
    </p:spTree>
    <p:extLst>
      <p:ext uri="{BB962C8B-B14F-4D97-AF65-F5344CB8AC3E}">
        <p14:creationId xmlns:p14="http://schemas.microsoft.com/office/powerpoint/2010/main" val="4128094771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404354-C325-2F42-B8FC-C66059167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3456899" cy="14660562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731837" y="20875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warehouse structure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Details about Extract, Transform, Load (ETL) processes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17992</TotalTime>
  <Words>390</Words>
  <Application>Microsoft Macintosh PowerPoint</Application>
  <PresentationFormat>Custom</PresentationFormat>
  <Paragraphs>40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ＭＳ Ｐゴシック</vt:lpstr>
      <vt:lpstr>Arial</vt:lpstr>
      <vt:lpstr>Calibri</vt:lpstr>
      <vt:lpstr>Online Programs Template White[1]</vt:lpstr>
      <vt:lpstr>PowerPoint Presentation</vt:lpstr>
      <vt:lpstr>PowerPoint Presentation</vt:lpstr>
      <vt:lpstr>PowerPoint Presentation</vt:lpstr>
      <vt:lpstr>etl</vt:lpstr>
      <vt:lpstr>Transform</vt:lpstr>
      <vt:lpstr>Load</vt:lpstr>
      <vt:lpstr>Example ETL processes</vt:lpstr>
      <vt:lpstr>Process timing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426</cp:revision>
  <dcterms:created xsi:type="dcterms:W3CDTF">2007-05-02T01:14:38Z</dcterms:created>
  <dcterms:modified xsi:type="dcterms:W3CDTF">2019-07-23T01:39:11Z</dcterms:modified>
</cp:coreProperties>
</file>

<file path=docProps/thumbnail.jpeg>
</file>